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313" r:id="rId2"/>
    <p:sldId id="314" r:id="rId3"/>
    <p:sldId id="315" r:id="rId4"/>
    <p:sldId id="312" r:id="rId5"/>
    <p:sldId id="309" r:id="rId6"/>
    <p:sldId id="306" r:id="rId7"/>
    <p:sldId id="307" r:id="rId8"/>
    <p:sldId id="305" r:id="rId9"/>
    <p:sldId id="31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1D1DFF"/>
    <a:srgbClr val="2D15BD"/>
    <a:srgbClr val="CCCCFF"/>
    <a:srgbClr val="B2B2B2"/>
    <a:srgbClr val="FF99FF"/>
    <a:srgbClr val="CC0066"/>
    <a:srgbClr val="CCCC00"/>
    <a:srgbClr val="008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568" autoAdjust="0"/>
    <p:restoredTop sz="94660"/>
  </p:normalViewPr>
  <p:slideViewPr>
    <p:cSldViewPr>
      <p:cViewPr varScale="1">
        <p:scale>
          <a:sx n="69" d="100"/>
          <a:sy n="6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10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83A13BA-890A-4C31-B245-2D2C7CC680FE}" type="datetimeFigureOut">
              <a:rPr lang="fa-IR" smtClean="0"/>
              <a:pPr/>
              <a:t>1437/03/12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F2404B2-A6E8-4D6E-BFB8-474CFFDDEEC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8780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78533-AC4A-40C2-B70F-533C36C6413A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DCE25-805E-430A-8F23-6809AF1AE7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83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374644-FF07-4494-9337-C68A168E1594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374644-FF07-4494-9337-C68A168E1594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21D6F3-5DB1-490A-80F7-E4691B877827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21D6F3-5DB1-490A-80F7-E4691B877827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21D6F3-5DB1-490A-80F7-E4691B877827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C3F7C1-086E-4E98-9EA2-BF349BFDE535}" type="slidenum">
              <a:rPr lang="en-US" smtClean="0"/>
              <a:pPr>
                <a:defRPr/>
              </a:pPr>
              <a:t>8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374644-FF07-4494-9337-C68A168E1594}" type="slidenum">
              <a:rPr lang="en-US" smtClean="0"/>
              <a:pPr>
                <a:defRPr/>
              </a:pPr>
              <a:t>9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&#1579;&#1576;&#1578;%20&#1575;&#1582;&#1578;&#1585;&#1575;&#1593;.docx" TargetMode="External"/><Relationship Id="rId3" Type="http://schemas.openxmlformats.org/officeDocument/2006/relationships/slide" Target="slide5.xml"/><Relationship Id="rId7" Type="http://schemas.openxmlformats.org/officeDocument/2006/relationships/hyperlink" Target="&#1605;&#1602;&#1575;&#1604;&#1607;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591;&#1585;&#1581;%20&#1662;&#1688;&#1608;&#1607;&#1588;&#1610;.docx" TargetMode="External"/><Relationship Id="rId5" Type="http://schemas.openxmlformats.org/officeDocument/2006/relationships/slide" Target="slide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579;&#1576;&#1578;%20&#1575;&#1582;&#1578;&#1585;&#1575;&#1593;.docx" TargetMode="External"/><Relationship Id="rId3" Type="http://schemas.openxmlformats.org/officeDocument/2006/relationships/slide" Target="slide4.xml"/><Relationship Id="rId7" Type="http://schemas.openxmlformats.org/officeDocument/2006/relationships/hyperlink" Target="&#1605;&#1602;&#1575;&#1604;&#1607;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591;&#1585;&#1581;%20&#1662;&#1688;&#1608;&#1607;&#1588;&#1610;.docx" TargetMode="External"/><Relationship Id="rId5" Type="http://schemas.openxmlformats.org/officeDocument/2006/relationships/slide" Target="slide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&#1579;&#1576;&#1578;%20&#1575;&#1582;&#1578;&#1585;&#1575;&#1593;.docx" TargetMode="External"/><Relationship Id="rId3" Type="http://schemas.openxmlformats.org/officeDocument/2006/relationships/slide" Target="slide4.xml"/><Relationship Id="rId7" Type="http://schemas.openxmlformats.org/officeDocument/2006/relationships/hyperlink" Target="&#1605;&#1602;&#1575;&#1604;&#1607;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591;&#1585;&#1581;%20&#1662;&#1688;&#1608;&#1607;&#1588;&#1610;.docx" TargetMode="External"/><Relationship Id="rId5" Type="http://schemas.openxmlformats.org/officeDocument/2006/relationships/slide" Target="slide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6705600"/>
          </a:xfrm>
        </p:spPr>
        <p:txBody>
          <a:bodyPr>
            <a:noAutofit/>
          </a:bodyPr>
          <a:lstStyle/>
          <a:p>
            <a:pPr algn="r" rtl="1">
              <a:lnSpc>
                <a:spcPct val="130000"/>
              </a:lnSpc>
              <a:spcBef>
                <a:spcPts val="600"/>
              </a:spcBef>
            </a:pPr>
            <a:r>
              <a:rPr lang="fa-IR" sz="1400" dirty="0" smtClean="0">
                <a:cs typeface="Titr" panose="00000700000000000000" pitchFamily="2" charset="-78"/>
              </a:rPr>
              <a:t>لطفاً اطلاعاتي كه در اين پاورپوينت خواسته شده علاوه بر پاسخ ارائه شده با هايپرلينك امكان نمايش اطلاعات (از پرسشنامه) را فراهم نماييد.</a:t>
            </a:r>
            <a:r>
              <a:rPr lang="fa-IR" sz="2400" dirty="0" smtClean="0">
                <a:cs typeface="Titr" panose="00000700000000000000" pitchFamily="2" charset="-78"/>
              </a:rPr>
              <a:t/>
            </a:r>
            <a:br>
              <a:rPr lang="fa-IR" sz="2400" dirty="0" smtClean="0">
                <a:cs typeface="Titr" panose="00000700000000000000" pitchFamily="2" charset="-78"/>
              </a:rPr>
            </a:br>
            <a:r>
              <a:rPr lang="fa-IR" sz="2000" dirty="0" smtClean="0">
                <a:cs typeface="B Mitra" panose="00000400000000000000" pitchFamily="2" charset="-78"/>
              </a:rPr>
              <a:t>1</a:t>
            </a:r>
            <a:r>
              <a:rPr lang="fa-IR" sz="2000" dirty="0" smtClean="0">
                <a:cs typeface="B Nazanin" panose="00000400000000000000" pitchFamily="2" charset="-78"/>
              </a:rPr>
              <a:t>- </a:t>
            </a:r>
            <a:r>
              <a:rPr lang="fa-IR" sz="2000" dirty="0">
                <a:cs typeface="B Nazanin" panose="00000400000000000000" pitchFamily="2" charset="-78"/>
              </a:rPr>
              <a:t>اين الگو براي پژوهشكده طراحي شده است. در موارد ديگر حذف و اضافات مورد نياز </a:t>
            </a:r>
            <a:r>
              <a:rPr lang="fa-IR" sz="2000" dirty="0" smtClean="0">
                <a:cs typeface="B Nazanin" panose="00000400000000000000" pitchFamily="2" charset="-78"/>
              </a:rPr>
              <a:t>انجام شود.</a:t>
            </a:r>
            <a:br>
              <a:rPr lang="fa-IR" sz="2000" dirty="0" smtClean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2- </a:t>
            </a:r>
            <a:r>
              <a:rPr lang="fa-IR" sz="2000" dirty="0">
                <a:cs typeface="B Nazanin" panose="00000400000000000000" pitchFamily="2" charset="-78"/>
              </a:rPr>
              <a:t>رنگ </a:t>
            </a:r>
            <a:r>
              <a:rPr lang="fa-IR" sz="2000" dirty="0" smtClean="0">
                <a:cs typeface="B Nazanin" panose="00000400000000000000" pitchFamily="2" charset="-78"/>
              </a:rPr>
              <a:t>سبزتوضيحات </a:t>
            </a:r>
            <a:r>
              <a:rPr lang="fa-IR" sz="2000" dirty="0">
                <a:cs typeface="B Nazanin" panose="00000400000000000000" pitchFamily="2" charset="-78"/>
              </a:rPr>
              <a:t>راهنما هستند. </a:t>
            </a:r>
            <a:r>
              <a:rPr lang="fa-IR" sz="2000" dirty="0" smtClean="0">
                <a:cs typeface="B Nazanin" panose="00000400000000000000" pitchFamily="2" charset="-78"/>
              </a:rPr>
              <a:t>لطفاً </a:t>
            </a:r>
            <a:r>
              <a:rPr lang="fa-IR" sz="2000" dirty="0">
                <a:cs typeface="B Nazanin" panose="00000400000000000000" pitchFamily="2" charset="-78"/>
              </a:rPr>
              <a:t>اين توضيحات را در حين تكميل پاورپوينت حذف نماييد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  <a:br>
              <a:rPr lang="fa-IR" sz="2000" dirty="0" smtClean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3- شماره تماس كارشناسان(موجود در پرسشنامه)</a:t>
            </a:r>
            <a:br>
              <a:rPr lang="fa-IR" sz="2000" dirty="0" smtClean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4- </a:t>
            </a:r>
            <a:r>
              <a:rPr lang="fa-IR" sz="2000" dirty="0">
                <a:cs typeface="B Nazanin" panose="00000400000000000000" pitchFamily="2" charset="-78"/>
              </a:rPr>
              <a:t>شماره تلفن 82233455 (سركار خانم زارع) پاسخگوي سوالات احتمالي (فقط سوالات مربوط به تهيه پاورپوينت) </a:t>
            </a:r>
            <a:r>
              <a:rPr lang="fa-IR" sz="2000" dirty="0" smtClean="0">
                <a:cs typeface="B Nazanin" panose="00000400000000000000" pitchFamily="2" charset="-78"/>
              </a:rPr>
              <a:t>مي باشند</a:t>
            </a:r>
            <a:r>
              <a:rPr lang="fa-IR" sz="2000" dirty="0">
                <a:cs typeface="B Nazanin" panose="00000400000000000000" pitchFamily="2" charset="-78"/>
              </a:rPr>
              <a:t>.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5- برروي اسم پژوهشگر، رزومه كامل فرد لينك داده شود.</a:t>
            </a:r>
            <a:br>
              <a:rPr lang="fa-IR" sz="2000" dirty="0" smtClean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6- در جدولي كه جلوي اسم پژوهشگران فعاليتهاي پژوهشي به تفكيك خواسته شده، </a:t>
            </a:r>
            <a:r>
              <a:rPr lang="fa-IR" sz="2000" b="1" u="sng" dirty="0" smtClean="0">
                <a:cs typeface="B Nazanin" panose="00000400000000000000" pitchFamily="2" charset="-78"/>
              </a:rPr>
              <a:t>فقط</a:t>
            </a:r>
            <a:r>
              <a:rPr lang="fa-IR" sz="2000" dirty="0" smtClean="0">
                <a:cs typeface="B Nazanin" panose="00000400000000000000" pitchFamily="2" charset="-78"/>
              </a:rPr>
              <a:t> قسمت </a:t>
            </a:r>
            <a:r>
              <a:rPr lang="fa-IR" sz="2000" b="1" u="sng" dirty="0" smtClean="0">
                <a:cs typeface="B Nazanin" panose="00000400000000000000" pitchFamily="2" charset="-78"/>
              </a:rPr>
              <a:t>مورد اشاره رزومه پژوهشگر</a:t>
            </a:r>
            <a:r>
              <a:rPr lang="fa-IR" sz="2000" dirty="0" smtClean="0">
                <a:cs typeface="B Nazanin" panose="00000400000000000000" pitchFamily="2" charset="-78"/>
              </a:rPr>
              <a:t> تهيه و لينك شود.</a:t>
            </a:r>
            <a:br>
              <a:rPr lang="fa-IR" sz="2000" dirty="0" smtClean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7- بر روي عملكرد </a:t>
            </a:r>
            <a:r>
              <a:rPr lang="fa-IR" sz="2000" b="1" u="sng" dirty="0">
                <a:cs typeface="B Nazanin" panose="00000400000000000000" pitchFamily="2" charset="-78"/>
              </a:rPr>
              <a:t>گروه ها </a:t>
            </a:r>
            <a:r>
              <a:rPr lang="fa-IR" sz="2000" dirty="0" smtClean="0">
                <a:cs typeface="B Nazanin" panose="00000400000000000000" pitchFamily="2" charset="-78"/>
              </a:rPr>
              <a:t>و </a:t>
            </a:r>
            <a:r>
              <a:rPr lang="fa-IR" sz="2000" b="1" u="sng" dirty="0">
                <a:cs typeface="B Nazanin" panose="00000400000000000000" pitchFamily="2" charset="-78"/>
              </a:rPr>
              <a:t>كل </a:t>
            </a:r>
            <a:r>
              <a:rPr lang="fa-IR" sz="2000" b="1" u="sng" dirty="0" smtClean="0">
                <a:cs typeface="B Nazanin" panose="00000400000000000000" pitchFamily="2" charset="-78"/>
              </a:rPr>
              <a:t>واحد،</a:t>
            </a:r>
            <a:r>
              <a:rPr lang="fa-IR" sz="2000" b="1" dirty="0" smtClean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آن قسمت از پرسشنامه كه حاوي اطلاعات درخواستي است گزيده و هايپرلينك شود.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05088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0"/>
            <a:ext cx="2362200" cy="533400"/>
          </a:xfrm>
        </p:spPr>
        <p:txBody>
          <a:bodyPr>
            <a:normAutofit fontScale="90000"/>
          </a:bodyPr>
          <a:lstStyle/>
          <a:p>
            <a:pPr rtl="1"/>
            <a:r>
              <a:rPr lang="fa-I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مشخصات کلی:</a:t>
            </a:r>
            <a:endParaRPr lang="fa-IR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D1DFF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324600"/>
          </a:xfrm>
        </p:spPr>
        <p:txBody>
          <a:bodyPr>
            <a:noAutofit/>
          </a:bodyPr>
          <a:lstStyle/>
          <a:p>
            <a:pPr marL="182880"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عنوان واحد پژوهشي: 	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	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		جايگاه 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حقوقي: </a:t>
            </a:r>
            <a:endParaRPr lang="fa-IR" sz="1600" b="1" dirty="0" smtClean="0">
              <a:solidFill>
                <a:srgbClr val="1D1DFF"/>
              </a:solidFill>
              <a:cs typeface="B Nazanin" pitchFamily="2" charset="-78"/>
            </a:endParaRPr>
          </a:p>
          <a:p>
            <a:pPr marL="182880"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گروه هاي پژوهشي مورد درخواست: </a:t>
            </a:r>
            <a:r>
              <a:rPr lang="fa-IR" sz="1600" b="1" dirty="0">
                <a:solidFill>
                  <a:srgbClr val="00B050"/>
                </a:solidFill>
                <a:cs typeface="B Nazanin" pitchFamily="2" charset="-78"/>
              </a:rPr>
              <a:t>(عناوين </a:t>
            </a:r>
            <a:r>
              <a:rPr lang="fa-IR" sz="1600" b="1" dirty="0" smtClean="0">
                <a:solidFill>
                  <a:srgbClr val="00B050"/>
                </a:solidFill>
                <a:cs typeface="B Nazanin" pitchFamily="2" charset="-78"/>
              </a:rPr>
              <a:t>گروههاي درخواستي </a:t>
            </a:r>
            <a:r>
              <a:rPr lang="fa-IR" sz="1600" b="1" dirty="0">
                <a:solidFill>
                  <a:srgbClr val="00B050"/>
                </a:solidFill>
                <a:cs typeface="B Nazanin" pitchFamily="2" charset="-78"/>
              </a:rPr>
              <a:t>اينجا </a:t>
            </a:r>
            <a:r>
              <a:rPr lang="fa-IR" sz="1600" b="1" dirty="0" smtClean="0">
                <a:solidFill>
                  <a:srgbClr val="00B050"/>
                </a:solidFill>
                <a:cs typeface="B Nazanin" pitchFamily="2" charset="-78"/>
              </a:rPr>
              <a:t>عنوان شود.)</a:t>
            </a:r>
            <a:r>
              <a:rPr lang="fa-IR" sz="1600" b="1" dirty="0">
                <a:solidFill>
                  <a:srgbClr val="92D050"/>
                </a:solidFill>
                <a:cs typeface="B Nazanin" pitchFamily="2" charset="-78"/>
              </a:rPr>
              <a:t>	</a:t>
            </a:r>
          </a:p>
          <a:p>
            <a:pPr marL="182880"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ضرورت تشكيل متناسب با نياز كشور، منطقه و دنيا </a:t>
            </a:r>
            <a:r>
              <a:rPr lang="fa-IR" sz="1600" b="1" dirty="0">
                <a:solidFill>
                  <a:srgbClr val="00B050"/>
                </a:solidFill>
                <a:cs typeface="B Nazanin" pitchFamily="2" charset="-78"/>
              </a:rPr>
              <a:t>(لينك شود)</a:t>
            </a:r>
          </a:p>
          <a:p>
            <a:pPr marL="18288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  <a:hlinkClick r:id="rId2" action="ppaction://hlinksldjump"/>
              </a:rPr>
              <a:t>زمينه فعاليت: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 </a:t>
            </a:r>
            <a:r>
              <a:rPr lang="fa-IR" sz="1600" b="1" dirty="0">
                <a:solidFill>
                  <a:srgbClr val="00B050"/>
                </a:solidFill>
                <a:cs typeface="B Nazanin" pitchFamily="2" charset="-78"/>
              </a:rPr>
              <a:t>(در اين قسمت زمينه فعاليت يا اهداف كلي واحد  يا برنامه و اقدامات مورد نظر براي رسيدن به هدف و انجام مأموريت هاي كل واحد درج شود. لطفا موارد مطروحه در اين قسمت كمتر از 10 مورد باشد.)</a:t>
            </a:r>
          </a:p>
          <a:p>
            <a:pPr marL="182880"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cs typeface="B Nazanin" pitchFamily="2" charset="-78"/>
              </a:rPr>
              <a:t>اعضاء:   ؟  نفر					رئيس واحد:</a:t>
            </a:r>
            <a:r>
              <a:rPr lang="fa-IR" sz="1600" b="1" dirty="0">
                <a:cs typeface="B Nazanin" pitchFamily="2" charset="-78"/>
              </a:rPr>
              <a:t> </a:t>
            </a:r>
            <a:r>
              <a:rPr lang="fa-IR" sz="1600" b="1" dirty="0">
                <a:solidFill>
                  <a:srgbClr val="00B050"/>
                </a:solidFill>
                <a:cs typeface="B Nazanin" pitchFamily="2" charset="-78"/>
              </a:rPr>
              <a:t>(لينك شود)</a:t>
            </a:r>
          </a:p>
          <a:p>
            <a:pPr marL="182880"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cs typeface="B Nazanin" pitchFamily="2" charset="-78"/>
              </a:rPr>
              <a:t>تجهيزات، امكانات و فضاي كالبدي موجود			پرسشنامه تأسيس: </a:t>
            </a:r>
            <a:r>
              <a:rPr lang="fa-IR" sz="1600" b="1" dirty="0">
                <a:solidFill>
                  <a:srgbClr val="00B050"/>
                </a:solidFill>
                <a:cs typeface="B Nazanin" pitchFamily="2" charset="-78"/>
              </a:rPr>
              <a:t>(لينك شود)</a:t>
            </a:r>
          </a:p>
          <a:p>
            <a:pPr marL="182880"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  <a:hlinkClick r:id="rId3" action="ppaction://hlinksldjump"/>
              </a:rPr>
              <a:t>عملكرد كل پژوهشگران واحد پژوهشي:</a:t>
            </a:r>
            <a:endParaRPr lang="fa-IR" sz="1600" b="1" dirty="0" smtClean="0">
              <a:solidFill>
                <a:srgbClr val="1D1DFF"/>
              </a:solidFill>
              <a:cs typeface="B Nazanin" pitchFamily="2" charset="-78"/>
            </a:endParaRPr>
          </a:p>
          <a:p>
            <a:pPr marL="182880"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كل طرح ها</a:t>
            </a:r>
            <a:r>
              <a:rPr lang="fa-IR" sz="1200" b="1" dirty="0">
                <a:solidFill>
                  <a:srgbClr val="00B050"/>
                </a:solidFill>
                <a:cs typeface="B Nazanin" pitchFamily="2" charset="-78"/>
              </a:rPr>
              <a:t>: </a:t>
            </a:r>
            <a:r>
              <a:rPr lang="fa-IR" sz="1200" b="1" dirty="0" smtClean="0">
                <a:solidFill>
                  <a:srgbClr val="00B050"/>
                </a:solidFill>
                <a:cs typeface="B Nazanin" pitchFamily="2" charset="-78"/>
              </a:rPr>
              <a:t>مرتبط </a:t>
            </a:r>
            <a:r>
              <a:rPr lang="fa-IR" sz="1200" b="1" dirty="0">
                <a:solidFill>
                  <a:srgbClr val="00B050"/>
                </a:solidFill>
                <a:cs typeface="B Nazanin" pitchFamily="2" charset="-78"/>
              </a:rPr>
              <a:t>با عنوان واحد پژوهشي كه توسط پژوهشگران واحد به انجام رسيده است</a:t>
            </a:r>
            <a:r>
              <a:rPr lang="en-US" sz="1200" b="1" dirty="0">
                <a:solidFill>
                  <a:srgbClr val="00B050"/>
                </a:solidFill>
                <a:cs typeface="B Nazanin" pitchFamily="2" charset="-78"/>
              </a:rPr>
              <a:t> </a:t>
            </a:r>
            <a:r>
              <a:rPr lang="fa-IR" sz="1200" b="1" dirty="0">
                <a:solidFill>
                  <a:srgbClr val="00B050"/>
                </a:solidFill>
                <a:cs typeface="B Nazanin" pitchFamily="2" charset="-78"/>
              </a:rPr>
              <a:t>(طرحهاي برون سازماني دانشگاه متبوع)</a:t>
            </a:r>
          </a:p>
          <a:p>
            <a:pPr marL="182880" algn="r" rtl="1">
              <a:spcBef>
                <a:spcPts val="0"/>
              </a:spcBef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كل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مقالات:</a:t>
            </a:r>
            <a:r>
              <a:rPr lang="fa-IR" sz="1200" b="1" dirty="0">
                <a:solidFill>
                  <a:srgbClr val="00B050"/>
                </a:solidFill>
                <a:cs typeface="B Nazanin" pitchFamily="2" charset="-78"/>
              </a:rPr>
              <a:t> مرتبط با عنوان واحد پژوهشي كه توسط پژوهشگران واحد به انجام رسيده است</a:t>
            </a:r>
          </a:p>
          <a:p>
            <a:pPr marL="182880" algn="r" rtl="1">
              <a:spcBef>
                <a:spcPts val="0"/>
              </a:spcBef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كتاب ها: </a:t>
            </a:r>
            <a:r>
              <a:rPr lang="fa-IR" sz="1200" b="1" dirty="0" smtClean="0">
                <a:solidFill>
                  <a:srgbClr val="00B050"/>
                </a:solidFill>
                <a:cs typeface="B Nazanin" pitchFamily="2" charset="-78"/>
              </a:rPr>
              <a:t>مرتبط </a:t>
            </a:r>
            <a:r>
              <a:rPr lang="fa-IR" sz="1200" b="1" dirty="0">
                <a:solidFill>
                  <a:srgbClr val="00B050"/>
                </a:solidFill>
                <a:cs typeface="B Nazanin" pitchFamily="2" charset="-78"/>
              </a:rPr>
              <a:t>با عنوان واحد پژوهشي كه توسط پژوهشگران واحد به انجام رسيده است</a:t>
            </a:r>
          </a:p>
          <a:p>
            <a:pPr marL="182880"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ثبت اختراع: </a:t>
            </a:r>
            <a:r>
              <a:rPr lang="fa-IR" sz="1200" b="1" dirty="0" smtClean="0">
                <a:solidFill>
                  <a:srgbClr val="00B050"/>
                </a:solidFill>
                <a:cs typeface="B Nazanin" pitchFamily="2" charset="-78"/>
              </a:rPr>
              <a:t>مرتبط </a:t>
            </a:r>
            <a:r>
              <a:rPr lang="fa-IR" sz="1200" b="1" dirty="0">
                <a:solidFill>
                  <a:srgbClr val="00B050"/>
                </a:solidFill>
                <a:cs typeface="B Nazanin" pitchFamily="2" charset="-78"/>
              </a:rPr>
              <a:t>با عنوان واحد پژوهشي كه توسط پژوهشگران واحد به انجام رسيده </a:t>
            </a:r>
            <a:r>
              <a:rPr lang="fa-IR" sz="1200" b="1" dirty="0" smtClean="0">
                <a:solidFill>
                  <a:srgbClr val="00B050"/>
                </a:solidFill>
                <a:cs typeface="B Nazanin" pitchFamily="2" charset="-78"/>
              </a:rPr>
              <a:t>است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19400" y="6400800"/>
            <a:ext cx="26670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b="1" dirty="0">
                <a:solidFill>
                  <a:schemeClr val="bg1"/>
                </a:solidFill>
                <a:cs typeface="B Titr" pitchFamily="2" charset="-78"/>
              </a:rPr>
              <a:t>نام واحد پژوهشی</a:t>
            </a:r>
            <a:endParaRPr lang="en-US" b="1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44971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0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305800" y="5943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Left Arrow 33">
            <a:hlinkClick r:id="rId5" action="ppaction://hlinksldjump"/>
          </p:cNvPr>
          <p:cNvSpPr/>
          <p:nvPr/>
        </p:nvSpPr>
        <p:spPr>
          <a:xfrm>
            <a:off x="76200" y="6096000"/>
            <a:ext cx="685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38100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B Nazanin" pitchFamily="2" charset="-78"/>
              </a:rPr>
              <a:t>ضرورت تشكيل متناسب با نياز كشور، منطقه و </a:t>
            </a:r>
            <a:r>
              <a:rPr lang="fa-I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B Nazanin" pitchFamily="2" charset="-78"/>
              </a:rPr>
              <a:t>دنيا</a:t>
            </a:r>
          </a:p>
          <a:p>
            <a:pPr algn="ctr" rtl="1">
              <a:defRPr/>
            </a:pPr>
            <a:r>
              <a:rPr lang="fa-IR" sz="1600" b="1" dirty="0">
                <a:solidFill>
                  <a:srgbClr val="00B050"/>
                </a:solidFill>
                <a:cs typeface="B Nazanin" pitchFamily="2" charset="-78"/>
              </a:rPr>
              <a:t>(كاملا خلاصه)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371600"/>
            <a:ext cx="8305799" cy="3408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1.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2.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3.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4.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5.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907560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35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889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0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305800" y="5943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Left Arrow 33">
            <a:hlinkClick r:id="rId5" action="ppaction://hlinksldjump"/>
          </p:cNvPr>
          <p:cNvSpPr/>
          <p:nvPr/>
        </p:nvSpPr>
        <p:spPr>
          <a:xfrm>
            <a:off x="76200" y="6096000"/>
            <a:ext cx="685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90600" y="3810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موضوع فعالیت: </a:t>
            </a:r>
            <a:r>
              <a:rPr lang="fa-IR" sz="1600" b="1" dirty="0">
                <a:solidFill>
                  <a:srgbClr val="00B050"/>
                </a:solidFill>
                <a:cs typeface="B Nazanin" pitchFamily="2" charset="-78"/>
              </a:rPr>
              <a:t>(در اين قسمت اهداف كل واحد درج شود)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371600"/>
            <a:ext cx="8305799" cy="3408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1.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2.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3.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4.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5.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196423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وابستگي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نوع درخواست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703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Titr" pitchFamily="2" charset="-78"/>
            </a:endParaRPr>
          </a:p>
        </p:txBody>
      </p:sp>
      <p:pic>
        <p:nvPicPr>
          <p:cNvPr id="307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534400" y="6359769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5">
            <a:hlinkClick r:id="rId5" action="ppaction://hlinksldjump"/>
          </p:cNvPr>
          <p:cNvSpPr/>
          <p:nvPr/>
        </p:nvSpPr>
        <p:spPr>
          <a:xfrm>
            <a:off x="76200" y="6400800"/>
            <a:ext cx="685800" cy="438150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584002"/>
              </p:ext>
            </p:extLst>
          </p:nvPr>
        </p:nvGraphicFramePr>
        <p:xfrm>
          <a:off x="380999" y="1082039"/>
          <a:ext cx="8589724" cy="3459481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299779"/>
                <a:gridCol w="729380"/>
                <a:gridCol w="1324831"/>
                <a:gridCol w="564087"/>
                <a:gridCol w="757855"/>
                <a:gridCol w="859929"/>
                <a:gridCol w="732692"/>
                <a:gridCol w="785446"/>
                <a:gridCol w="1535725"/>
              </a:tblGrid>
              <a:tr h="533401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نام و نام خانوادگی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مدرک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رشته و گرایش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رتبه علمي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نحوه همكاري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فعاليتهاي مرتبط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محل </a:t>
                      </a:r>
                      <a:r>
                        <a:rPr lang="fa-IR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خدمت</a:t>
                      </a:r>
                      <a:r>
                        <a:rPr lang="fa-IR" sz="1400" b="1" baseline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فعلي</a:t>
                      </a:r>
                      <a:endParaRPr lang="en-US" sz="14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5259"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طرح پژوهشي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7" action="ppaction://hlinkfile"/>
                        </a:rPr>
                        <a:t>مقاله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8" action="ppaction://hlinkfile"/>
                        </a:rPr>
                        <a:t>دستاورد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  <a:hlinkClick r:id="rId6" action="ppaction://hlinkfile"/>
                        </a:rPr>
                        <a:t>پژوهشگر شاخص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كل رزومه فرد روي اسم پژوهشگر هايپرلينك شود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مدرك تحصيلي ، حكم استخدامي و حكم 50% اينجا  هايپرلينك شود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هايپرلينك ندارد</a:t>
                      </a:r>
                      <a:endParaRPr lang="en-US" sz="12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هايپرلينك ندارد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هايپرلينك ندارد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فقط طرحهاي پژوهشي رزومه در اين قسمت هايپرلينك شود</a:t>
                      </a:r>
                      <a:endParaRPr lang="en-US" sz="12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فقط مقالات رزومه در اين قسمت هايپرلينك شود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فقط ثبت اختراعات، كتب و جوايز رزومه در اين قسمت هايپرلينك شود</a:t>
                      </a:r>
                      <a:endParaRPr lang="en-US" sz="12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هايپرلينك ندارد</a:t>
                      </a:r>
                      <a:endParaRPr lang="en-US" sz="12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4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4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4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4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«</a:t>
                      </a:r>
                      <a:endParaRPr lang="en-US" sz="12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72208" y="609600"/>
            <a:ext cx="8575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600"/>
              </a:spcAft>
              <a:defRPr/>
            </a:pPr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موضوع </a:t>
            </a: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فعاليت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 </a:t>
            </a:r>
            <a:r>
              <a:rPr lang="fa-IR" sz="1400" b="1" dirty="0">
                <a:solidFill>
                  <a:srgbClr val="00B050"/>
                </a:solidFill>
                <a:cs typeface="B Nazanin" pitchFamily="2" charset="-78"/>
              </a:rPr>
              <a:t>(موضوع فعاليت يا همان اهداف گروه روي كلمه «موضوع فعاليت» لينك داده و هايپرلينك شود»)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2208" y="0"/>
            <a:ext cx="86106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spcAft>
                <a:spcPts val="600"/>
              </a:spcAft>
              <a:defRPr/>
            </a:pP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پژوهشگران گروه </a:t>
            </a:r>
            <a:r>
              <a:rPr lang="fa-IR" sz="1400" b="1" dirty="0">
                <a:solidFill>
                  <a:srgbClr val="00B050"/>
                </a:solidFill>
                <a:cs typeface="B Nazanin" pitchFamily="2" charset="-78"/>
              </a:rPr>
              <a:t>(نام گروه اينجا نوشته شود)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" y="4648200"/>
            <a:ext cx="871903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b="1" dirty="0" smtClean="0">
                <a:solidFill>
                  <a:srgbClr val="1D1DFF"/>
                </a:solidFill>
                <a:cs typeface="B Nazanin" pitchFamily="2" charset="-78"/>
                <a:hlinkClick r:id="" action="ppaction://noaction"/>
              </a:rPr>
              <a:t>خلاصه عملكرد پژوهشي اعضاي اين گروه :</a:t>
            </a:r>
            <a:endParaRPr lang="fa-IR" b="1" dirty="0">
              <a:solidFill>
                <a:srgbClr val="1D1DFF"/>
              </a:solidFill>
              <a:cs typeface="B Nazanin" pitchFamily="2" charset="-78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تعداد كل طرح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ها</a:t>
            </a:r>
            <a:r>
              <a:rPr lang="fa-IR" sz="1600" b="1" dirty="0" smtClean="0">
                <a:solidFill>
                  <a:srgbClr val="00B050"/>
                </a:solidFill>
                <a:cs typeface="B Nazanin" pitchFamily="2" charset="-78"/>
              </a:rPr>
              <a:t>:  </a:t>
            </a:r>
            <a:r>
              <a:rPr lang="fa-IR" sz="1400" dirty="0" smtClean="0">
                <a:solidFill>
                  <a:srgbClr val="00B050"/>
                </a:solidFill>
                <a:cs typeface="B Nazanin" pitchFamily="2" charset="-78"/>
              </a:rPr>
              <a:t>(كليه طرح هايي كه </a:t>
            </a:r>
            <a:r>
              <a:rPr lang="fa-IR" sz="1400" dirty="0">
                <a:solidFill>
                  <a:srgbClr val="00B050"/>
                </a:solidFill>
                <a:cs typeface="B Nazanin" pitchFamily="2" charset="-78"/>
              </a:rPr>
              <a:t>توسط </a:t>
            </a:r>
            <a:r>
              <a:rPr lang="fa-IR" sz="1400" dirty="0" smtClean="0">
                <a:solidFill>
                  <a:srgbClr val="00B050"/>
                </a:solidFill>
                <a:cs typeface="B Nazanin" pitchFamily="2" charset="-78"/>
              </a:rPr>
              <a:t>پژوهشگران</a:t>
            </a:r>
            <a:r>
              <a:rPr lang="en-US" sz="1400" dirty="0" smtClean="0">
                <a:solidFill>
                  <a:srgbClr val="00B050"/>
                </a:solidFill>
                <a:cs typeface="B Nazanin" pitchFamily="2" charset="-78"/>
              </a:rPr>
              <a:t> </a:t>
            </a:r>
            <a:r>
              <a:rPr lang="fa-IR" sz="1400" dirty="0" smtClean="0">
                <a:solidFill>
                  <a:srgbClr val="00B050"/>
                </a:solidFill>
                <a:cs typeface="B Nazanin" pitchFamily="2" charset="-78"/>
              </a:rPr>
              <a:t>گروه به </a:t>
            </a:r>
            <a:r>
              <a:rPr lang="fa-IR" sz="1400" dirty="0">
                <a:solidFill>
                  <a:srgbClr val="00B050"/>
                </a:solidFill>
                <a:cs typeface="B Nazanin" pitchFamily="2" charset="-78"/>
              </a:rPr>
              <a:t>انجام رسيده </a:t>
            </a:r>
            <a:r>
              <a:rPr lang="fa-IR" sz="1400" dirty="0" smtClean="0">
                <a:solidFill>
                  <a:srgbClr val="00B050"/>
                </a:solidFill>
                <a:cs typeface="B Nazanin" pitchFamily="2" charset="-78"/>
              </a:rPr>
              <a:t>است  (طرحهاي برون سازماني دانشگاه متبوع) و </a:t>
            </a:r>
            <a:r>
              <a:rPr lang="fa-IR" sz="1400" dirty="0">
                <a:solidFill>
                  <a:srgbClr val="00B050"/>
                </a:solidFill>
                <a:cs typeface="B Nazanin" pitchFamily="2" charset="-78"/>
              </a:rPr>
              <a:t>مرتبط با عنوان </a:t>
            </a:r>
            <a:r>
              <a:rPr lang="fa-IR" sz="1400" dirty="0" smtClean="0">
                <a:solidFill>
                  <a:srgbClr val="00B050"/>
                </a:solidFill>
                <a:cs typeface="B Nazanin" pitchFamily="2" charset="-78"/>
              </a:rPr>
              <a:t>گروه پژوهشي است در يك فايل تهيه و به اين عنوان لينك دهيد) </a:t>
            </a:r>
            <a:endParaRPr lang="fa-IR" dirty="0">
              <a:solidFill>
                <a:srgbClr val="00B050"/>
              </a:solidFill>
              <a:cs typeface="B Nazanin" pitchFamily="2" charset="-78"/>
            </a:endParaRPr>
          </a:p>
          <a:p>
            <a:pPr indent="-28575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تعداد كل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مقالات</a:t>
            </a:r>
            <a:r>
              <a:rPr lang="fa-IR" sz="1200" b="1" dirty="0" smtClean="0">
                <a:solidFill>
                  <a:srgbClr val="1D1DFF"/>
                </a:solidFill>
                <a:cs typeface="B Nazanin" pitchFamily="2" charset="-78"/>
              </a:rPr>
              <a:t>: </a:t>
            </a:r>
            <a:r>
              <a:rPr lang="fa-IR" sz="1400" dirty="0">
                <a:solidFill>
                  <a:srgbClr val="00B050"/>
                </a:solidFill>
                <a:cs typeface="B Nazanin" pitchFamily="2" charset="-78"/>
              </a:rPr>
              <a:t>(</a:t>
            </a:r>
            <a:r>
              <a:rPr lang="fa-IR" sz="1200" dirty="0">
                <a:solidFill>
                  <a:srgbClr val="00B050"/>
                </a:solidFill>
                <a:cs typeface="B Nazanin" pitchFamily="2" charset="-78"/>
              </a:rPr>
              <a:t>كليه مقالاتي كه توسط پژوهشگران گروه نوشته شده است و مرتبط با عنوان گروه پژوهشي است در يك فايل تهيه و به اين عنوان لينك دهيد) </a:t>
            </a:r>
            <a:endParaRPr lang="en-US" sz="1200" dirty="0">
              <a:solidFill>
                <a:srgbClr val="00B050"/>
              </a:solidFill>
              <a:cs typeface="B Nazanin" pitchFamily="2" charset="-78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ثبت اختراع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ها: </a:t>
            </a:r>
            <a:r>
              <a:rPr lang="fa-IR" sz="1200" dirty="0">
                <a:solidFill>
                  <a:srgbClr val="00B050"/>
                </a:solidFill>
                <a:cs typeface="B Nazanin" pitchFamily="2" charset="-78"/>
              </a:rPr>
              <a:t>(كليه </a:t>
            </a:r>
            <a:r>
              <a:rPr lang="fa-IR" sz="1200" dirty="0" smtClean="0">
                <a:solidFill>
                  <a:srgbClr val="00B050"/>
                </a:solidFill>
                <a:cs typeface="B Nazanin" pitchFamily="2" charset="-78"/>
              </a:rPr>
              <a:t>اختراعاتي </a:t>
            </a:r>
            <a:r>
              <a:rPr lang="fa-IR" sz="1200" dirty="0">
                <a:solidFill>
                  <a:srgbClr val="00B050"/>
                </a:solidFill>
                <a:cs typeface="B Nazanin" pitchFamily="2" charset="-78"/>
              </a:rPr>
              <a:t>كه توسط پژوهشگران گروه به انجام رسيده است و مرتبط با عنوان گروه پژوهشي است در يك فايل تهيه و به اين عنوان لينك دهيد</a:t>
            </a:r>
            <a:r>
              <a:rPr lang="fa-IR" sz="1200" dirty="0">
                <a:solidFill>
                  <a:srgbClr val="FFFF00"/>
                </a:solidFill>
                <a:cs typeface="B Nazanin" pitchFamily="2" charset="-78"/>
              </a:rPr>
              <a:t>) </a:t>
            </a:r>
            <a:endParaRPr lang="fa-IR" sz="1200" dirty="0">
              <a:solidFill>
                <a:srgbClr val="1D1DFF"/>
              </a:solidFill>
              <a:cs typeface="B Nazanin" pitchFamily="2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196423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وابستگي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نوع درخواست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2625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Titr" pitchFamily="2" charset="-78"/>
            </a:endParaRPr>
          </a:p>
        </p:txBody>
      </p:sp>
      <p:pic>
        <p:nvPicPr>
          <p:cNvPr id="307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534400" y="6324600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5">
            <a:hlinkClick r:id="rId5" action="ppaction://hlinksldjump"/>
          </p:cNvPr>
          <p:cNvSpPr/>
          <p:nvPr/>
        </p:nvSpPr>
        <p:spPr>
          <a:xfrm>
            <a:off x="76200" y="6400800"/>
            <a:ext cx="685800" cy="438150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88876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وابستگي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نوع درخواست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2208" y="114181"/>
            <a:ext cx="86106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پژوهشگران گروه </a:t>
            </a:r>
            <a:r>
              <a:rPr lang="fa-IR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2</a:t>
            </a:r>
            <a:endParaRPr lang="fa-IR" sz="3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cs typeface="B Nazanin" pitchFamily="2" charset="-78"/>
            </a:endParaRPr>
          </a:p>
          <a:p>
            <a:pPr algn="r" rtl="1">
              <a:defRPr/>
            </a:pPr>
            <a:r>
              <a:rPr lang="fa-IR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موضوع فعاليت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833328"/>
              </p:ext>
            </p:extLst>
          </p:nvPr>
        </p:nvGraphicFramePr>
        <p:xfrm>
          <a:off x="380999" y="1143000"/>
          <a:ext cx="8589724" cy="2727961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299779"/>
                <a:gridCol w="729380"/>
                <a:gridCol w="1324831"/>
                <a:gridCol w="564087"/>
                <a:gridCol w="757855"/>
                <a:gridCol w="859929"/>
                <a:gridCol w="498232"/>
                <a:gridCol w="785446"/>
                <a:gridCol w="1770185"/>
              </a:tblGrid>
              <a:tr h="533401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نام و نام خانوادگی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مدرک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رشته و گرایش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رتبه علمي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نحوه همكاري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فعاليتهاي مرتبط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محل </a:t>
                      </a:r>
                      <a:r>
                        <a:rPr lang="fa-IR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خدمت</a:t>
                      </a:r>
                      <a:r>
                        <a:rPr lang="fa-IR" sz="1400" b="1" baseline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فعلي</a:t>
                      </a:r>
                      <a:endParaRPr lang="en-US" sz="14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5259"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طرح پژوهشي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7" action="ppaction://hlinkfile"/>
                        </a:rPr>
                        <a:t>مقاله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8" action="ppaction://hlinkfile"/>
                        </a:rPr>
                        <a:t>دستاورد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پژوهشگر شاخص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  <a:hlinkClick r:id="rId6" action="ppaction://hlinkfile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28600" y="4648200"/>
            <a:ext cx="87190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b="1" dirty="0" smtClean="0">
                <a:solidFill>
                  <a:srgbClr val="1D1DFF"/>
                </a:solidFill>
                <a:cs typeface="B Nazanin" pitchFamily="2" charset="-78"/>
                <a:hlinkClick r:id="" action="ppaction://noaction"/>
              </a:rPr>
              <a:t>خلاصه عملكرد پژوهشي اعضاي اين گروه :</a:t>
            </a:r>
            <a:endParaRPr lang="fa-IR" b="1" dirty="0">
              <a:solidFill>
                <a:srgbClr val="1D1DFF"/>
              </a:solidFill>
              <a:cs typeface="B Nazanin" pitchFamily="2" charset="-78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تعداد كل طرح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ها:  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كل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مقالات</a:t>
            </a:r>
            <a:r>
              <a:rPr lang="fa-IR" sz="1200" b="1" dirty="0" smtClean="0">
                <a:solidFill>
                  <a:srgbClr val="1D1DFF"/>
                </a:solidFill>
                <a:cs typeface="B Nazanin" pitchFamily="2" charset="-78"/>
              </a:rPr>
              <a:t>: 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ثبت اختراع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ها:</a:t>
            </a:r>
            <a:endParaRPr lang="fa-IR" sz="1200" dirty="0">
              <a:solidFill>
                <a:srgbClr val="1D1DFF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46128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Titr" pitchFamily="2" charset="-78"/>
            </a:endParaRPr>
          </a:p>
        </p:txBody>
      </p:sp>
      <p:pic>
        <p:nvPicPr>
          <p:cNvPr id="307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686800" y="6348046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5">
            <a:hlinkClick r:id="rId5" action="ppaction://hlinksldjump"/>
          </p:cNvPr>
          <p:cNvSpPr/>
          <p:nvPr/>
        </p:nvSpPr>
        <p:spPr>
          <a:xfrm>
            <a:off x="76200" y="6400800"/>
            <a:ext cx="685800" cy="438150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50988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وابستگي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نوع درخواست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" y="228600"/>
            <a:ext cx="870585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پژوهشگران گروه </a:t>
            </a:r>
            <a:r>
              <a:rPr lang="fa-IR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3</a:t>
            </a:r>
            <a:endParaRPr lang="fa-IR" sz="3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cs typeface="B Nazanin" pitchFamily="2" charset="-78"/>
            </a:endParaRPr>
          </a:p>
          <a:p>
            <a:pPr algn="r" rtl="1">
              <a:defRPr/>
            </a:pPr>
            <a:r>
              <a:rPr lang="fa-IR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موضوع فعاليت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242712"/>
              </p:ext>
            </p:extLst>
          </p:nvPr>
        </p:nvGraphicFramePr>
        <p:xfrm>
          <a:off x="380999" y="1143000"/>
          <a:ext cx="8589724" cy="2773680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299779"/>
                <a:gridCol w="729380"/>
                <a:gridCol w="1324831"/>
                <a:gridCol w="564087"/>
                <a:gridCol w="757855"/>
                <a:gridCol w="859929"/>
                <a:gridCol w="498232"/>
                <a:gridCol w="785446"/>
                <a:gridCol w="1770185"/>
              </a:tblGrid>
              <a:tr h="533401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نام و </a:t>
                      </a:r>
                      <a:endParaRPr lang="fa-IR" sz="1600" b="1" dirty="0" smtClean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نام خانوادگی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مدرک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رشته و گرایش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رتبه علمي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نحوه همكاري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فعاليتهاي مرتبط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محل </a:t>
                      </a:r>
                      <a:r>
                        <a:rPr lang="fa-IR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خدمت</a:t>
                      </a:r>
                      <a:r>
                        <a:rPr lang="fa-IR" sz="1400" b="1" baseline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فعلي</a:t>
                      </a:r>
                      <a:endParaRPr lang="en-US" sz="14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399"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طرح پژوهشي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7" action="ppaction://hlinkfile"/>
                        </a:rPr>
                        <a:t>مقاله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8" action="ppaction://hlinkfile"/>
                        </a:rPr>
                        <a:t>دستاورد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پژوهشگر شاخص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  <a:hlinkClick r:id="rId6" action="ppaction://hlinkfile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28600" y="4648200"/>
            <a:ext cx="87190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b="1" dirty="0" smtClean="0">
                <a:solidFill>
                  <a:srgbClr val="1D1DFF"/>
                </a:solidFill>
                <a:cs typeface="B Nazanin" pitchFamily="2" charset="-78"/>
                <a:hlinkClick r:id="" action="ppaction://noaction"/>
              </a:rPr>
              <a:t>خلاصه عملكرد پژوهشي اعضاي اين گروه :</a:t>
            </a:r>
            <a:endParaRPr lang="fa-IR" b="1" dirty="0">
              <a:solidFill>
                <a:srgbClr val="1D1DFF"/>
              </a:solidFill>
              <a:cs typeface="B Nazanin" pitchFamily="2" charset="-78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تعداد كل طرح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ها:  </a:t>
            </a:r>
            <a:endParaRPr lang="fa-IR" sz="1200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كل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مقالات</a:t>
            </a:r>
            <a:r>
              <a:rPr lang="fa-IR" sz="1200" b="1" dirty="0" smtClean="0">
                <a:solidFill>
                  <a:srgbClr val="1D1DFF"/>
                </a:solidFill>
                <a:cs typeface="B Nazanin" pitchFamily="2" charset="-78"/>
              </a:rPr>
              <a:t>: 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ثبت اختراع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ها:</a:t>
            </a:r>
            <a:endParaRPr lang="fa-IR" sz="1200" dirty="0">
              <a:solidFill>
                <a:srgbClr val="1D1DFF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46128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228600"/>
            <a:ext cx="2667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B Nazanin" pitchFamily="2" charset="-78"/>
              </a:rPr>
              <a:t>فضا و امکانات 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latin typeface="+mj-lt"/>
              <a:ea typeface="+mj-ea"/>
              <a:cs typeface="B Nazanin" pitchFamily="2" charset="-78"/>
            </a:endParaRPr>
          </a:p>
        </p:txBody>
      </p:sp>
      <p:pic>
        <p:nvPicPr>
          <p:cNvPr id="11272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458200" y="6096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627874"/>
              </p:ext>
            </p:extLst>
          </p:nvPr>
        </p:nvGraphicFramePr>
        <p:xfrm>
          <a:off x="304796" y="1447800"/>
          <a:ext cx="8610604" cy="3505200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501141"/>
                <a:gridCol w="944880"/>
                <a:gridCol w="2377440"/>
                <a:gridCol w="906780"/>
                <a:gridCol w="2020514"/>
                <a:gridCol w="859849"/>
              </a:tblGrid>
              <a:tr h="654711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فضای فیزیکی (متراژ)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>
                          <a:latin typeface="Times New Roman"/>
                          <a:ea typeface="Times New Roman"/>
                          <a:cs typeface="B Nazanin"/>
                        </a:rPr>
                        <a:t>امکانات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228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7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کل مساحت زیربنا</a:t>
                      </a:r>
                      <a:endParaRPr lang="en-US" sz="17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کتب فارسی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کتب غیر فارسی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6834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کتابخانه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عناوین مجلات فارسی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عناوین مجلات غیر فارسی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91128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آزمایشگاه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آزمایشگاه‌ها در زمینه فعالیت گروه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اشتراک بانک­های اطلاعاتی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6834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کارگاه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کارگاه‌ها در زمینه فعالیت گروه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700" b="1" dirty="0" smtClean="0">
                          <a:latin typeface="Times New Roman"/>
                          <a:ea typeface="Times New Roman"/>
                          <a:cs typeface="B Nazanin"/>
                        </a:rPr>
                        <a:t>تعداد كامپيوتر</a:t>
                      </a:r>
                      <a:endParaRPr lang="ar-SA" sz="17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7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906485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وابستگي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نوع درخواست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07" name="Picture 1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305800" y="5943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Left Arrow 33">
            <a:hlinkClick r:id="" action="ppaction://noaction"/>
          </p:cNvPr>
          <p:cNvSpPr/>
          <p:nvPr/>
        </p:nvSpPr>
        <p:spPr>
          <a:xfrm>
            <a:off x="76200" y="6096000"/>
            <a:ext cx="685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381000"/>
            <a:ext cx="899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B Nazanin" pitchFamily="2" charset="-78"/>
              </a:rPr>
              <a:t>Business Model</a:t>
            </a:r>
          </a:p>
          <a:p>
            <a:pPr algn="ctr" rtl="1">
              <a:defRPr/>
            </a:pPr>
            <a:r>
              <a:rPr lang="fa-IR" sz="1600" b="1" dirty="0" smtClean="0">
                <a:solidFill>
                  <a:srgbClr val="00B050"/>
                </a:solidFill>
                <a:latin typeface="Times New Roman"/>
                <a:ea typeface="Times New Roman"/>
                <a:cs typeface="B Nazanin"/>
              </a:rPr>
              <a:t>(لطفا در يك اسلايد بطور خلاصه بازارسنجي حداقل 5 سال آينده را در جدولي ارائه نماييد</a:t>
            </a:r>
            <a:r>
              <a:rPr lang="fa-IR" sz="1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.)</a:t>
            </a:r>
            <a:endParaRPr lang="fa-IR" sz="1600" b="1" dirty="0"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371600"/>
            <a:ext cx="8305799" cy="3408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1.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2.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3.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4.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5.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743200" y="6248400"/>
            <a:ext cx="35814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b="1" dirty="0">
                <a:solidFill>
                  <a:schemeClr val="bg1"/>
                </a:solidFill>
                <a:cs typeface="B Titr" pitchFamily="2" charset="-78"/>
              </a:rPr>
              <a:t>نام واحد پژوهشی</a:t>
            </a:r>
            <a:endParaRPr lang="en-US" b="1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53425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علوم رفتار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d2289274-6128-4816-ae07-41a25b982335">5VXMWDDNTVKU-128-350</_dlc_DocId>
    <_dlc_DocIdUrl xmlns="d2289274-6128-4816-ae07-41a25b982335">
      <Url>http://www.sbu.ac.ir/Adj/RESVP/_layouts/DocIdRedir.aspx?ID=5VXMWDDNTVKU-128-350</Url>
      <Description>5VXMWDDNTVKU-128-350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پرونده" ma:contentTypeID="0x010100F450BF541AC27044B76561D4BDE14310" ma:contentTypeVersion="1" ma:contentTypeDescription="یک سند جدید ایجاد کنید." ma:contentTypeScope="" ma:versionID="4e3fda0ed545d4b14822cf1b9c5e51e4">
  <xsd:schema xmlns:xsd="http://www.w3.org/2001/XMLSchema" xmlns:xs="http://www.w3.org/2001/XMLSchema" xmlns:p="http://schemas.microsoft.com/office/2006/metadata/properties" xmlns:ns1="http://schemas.microsoft.com/sharepoint/v3" xmlns:ns2="d2289274-6128-4816-ae07-41a25b982335" targetNamespace="http://schemas.microsoft.com/office/2006/metadata/properties" ma:root="true" ma:fieldsID="743fb070bdc29b388662eb9608e4fcc7" ns1:_="" ns2:_="">
    <xsd:import namespace="http://schemas.microsoft.com/sharepoint/v3"/>
    <xsd:import namespace="d2289274-6128-4816-ae07-41a25b98233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تاریخ شروع زمان بندی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تاریخ اتمام زمان بندی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289274-6128-4816-ae07-41a25b982335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مقدار شناسه سند" ma:description="مقدار شناسه سند تعیین شده برای این آیتم." ma:internalName="_dlc_DocId" ma:readOnly="true">
      <xsd:simpleType>
        <xsd:restriction base="dms:Text"/>
      </xsd:simpleType>
    </xsd:element>
    <xsd:element name="_dlc_DocIdUrl" ma:index="11" nillable="true" ma:displayName="شناسه سند" ma:description="پیوند دائمی به این سند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یات"/>
        <xsd:element ref="dc:title" minOccurs="0" maxOccurs="1" ma:index="4" ma:displayName="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BE92FA-0627-43B7-90E2-06EBD2DF9130}"/>
</file>

<file path=customXml/itemProps2.xml><?xml version="1.0" encoding="utf-8"?>
<ds:datastoreItem xmlns:ds="http://schemas.openxmlformats.org/officeDocument/2006/customXml" ds:itemID="{089E8387-38DE-4C4C-A249-E15FCBC1647B}"/>
</file>

<file path=customXml/itemProps3.xml><?xml version="1.0" encoding="utf-8"?>
<ds:datastoreItem xmlns:ds="http://schemas.openxmlformats.org/officeDocument/2006/customXml" ds:itemID="{291BDA77-E9BF-4E88-A319-AA8F54214007}"/>
</file>

<file path=customXml/itemProps4.xml><?xml version="1.0" encoding="utf-8"?>
<ds:datastoreItem xmlns:ds="http://schemas.openxmlformats.org/officeDocument/2006/customXml" ds:itemID="{35489A22-C023-48F8-9F8B-C54E5B33D535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2508</TotalTime>
  <Words>572</Words>
  <Application>Microsoft Office PowerPoint</Application>
  <PresentationFormat>On-screen Show (4:3)</PresentationFormat>
  <Paragraphs>171</Paragraphs>
  <Slides>9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علوم رفتاری</vt:lpstr>
      <vt:lpstr>لطفاً اطلاعاتي كه در اين پاورپوينت خواسته شده علاوه بر پاسخ ارائه شده با هايپرلينك امكان نمايش اطلاعات (از پرسشنامه) را فراهم نماييد. 1- اين الگو براي پژوهشكده طراحي شده است. در موارد ديگر حذف و اضافات مورد نياز انجام شود. 2- رنگ سبزتوضيحات راهنما هستند. لطفاً اين توضيحات را در حين تكميل پاورپوينت حذف نماييد. 3- شماره تماس كارشناسان(موجود در پرسشنامه) 4- شماره تلفن 82233455 (سركار خانم زارع) پاسخگوي سوالات احتمالي (فقط سوالات مربوط به تهيه پاورپوينت) مي باشند. 5- برروي اسم پژوهشگر، رزومه كامل فرد لينك داده شود. 6- در جدولي كه جلوي اسم پژوهشگران فعاليتهاي پژوهشي به تفكيك خواسته شده، فقط قسمت مورد اشاره رزومه پژوهشگر تهيه و لينك شود. 7- بر روي عملكرد گروه ها و كل واحد، آن قسمت از پرسشنامه كه حاوي اطلاعات درخواستي است گزيده و هايپرلينك شود.</vt:lpstr>
      <vt:lpstr>مشخصات کلی: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Arzyabi</dc:creator>
  <cp:lastModifiedBy>zahra mirzai goudarzi</cp:lastModifiedBy>
  <cp:revision>600</cp:revision>
  <dcterms:created xsi:type="dcterms:W3CDTF">2011-06-27T00:12:30Z</dcterms:created>
  <dcterms:modified xsi:type="dcterms:W3CDTF">2015-12-23T12:00:50Z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0x010100F450BF541AC27044B76561D4BDE14310</vt:lpwstr>
  </property>
  <property fmtid="{D5CDD505-2E9C-101B-9397-08002B2CF9AE}" pid="3" name="_dlc_DocIdItemGuid">
    <vt:lpwstr>0bb8b817-024d-40b6-864b-a1e7120c6fb5</vt:lpwstr>
  </property>
</Properties>
</file>